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0801350" cy="6751638"/>
  <p:notesSz cx="6797675" cy="9928225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9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taly Nafshi" initials="N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5C8"/>
    <a:srgbClr val="002E67"/>
    <a:srgbClr val="FDEFE9"/>
    <a:srgbClr val="FCDD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סגנון כהה 1 - הדגש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סגנון כהה 1 - הדגשה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74" autoAdjust="0"/>
    <p:restoredTop sz="89163" autoAdjust="0"/>
  </p:normalViewPr>
  <p:slideViewPr>
    <p:cSldViewPr>
      <p:cViewPr varScale="1">
        <p:scale>
          <a:sx n="66" d="100"/>
          <a:sy n="66" d="100"/>
        </p:scale>
        <p:origin x="1212" y="60"/>
      </p:cViewPr>
      <p:guideLst>
        <p:guide orient="horz" pos="629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0658F-47F7-4931-AD4C-43E4E4CEE449}" type="datetimeFigureOut">
              <a:rPr lang="he-IL" smtClean="0"/>
              <a:t>ז'/כסלו/תשע"ז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0E01FF-40EB-4FD6-9B38-55E819708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8830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29D495-7CCB-42E0-A5A5-1B4BC2B9598C}" type="datetimeFigureOut">
              <a:rPr lang="he-IL" smtClean="0"/>
              <a:t>ז'/כסלו/תשע"ז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02745D-52BF-4064-9FD1-DE40D0D513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0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04130" y="1647627"/>
            <a:ext cx="7560945" cy="1176903"/>
          </a:xfrm>
        </p:spPr>
        <p:txBody>
          <a:bodyPr anchor="b"/>
          <a:lstStyle>
            <a:lvl1pPr algn="r">
              <a:defRPr sz="4000" b="1">
                <a:solidFill>
                  <a:schemeClr val="bg1"/>
                </a:solidFill>
                <a:latin typeface="Heebo" panose="00000500000000000000" pitchFamily="50" charset="-79"/>
                <a:cs typeface="Heebo" panose="00000500000000000000" pitchFamily="50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04131" y="3049584"/>
            <a:ext cx="7560945" cy="990051"/>
          </a:xfrm>
        </p:spPr>
        <p:txBody>
          <a:bodyPr/>
          <a:lstStyle>
            <a:lvl1pPr marL="0" indent="0" algn="r">
              <a:buNone/>
              <a:defRPr sz="2800">
                <a:solidFill>
                  <a:srgbClr val="D4D5C8"/>
                </a:solidFill>
                <a:latin typeface="Heebo" panose="00000500000000000000" pitchFamily="50" charset="-79"/>
                <a:cs typeface="Heebo" panose="00000500000000000000" pitchFamily="50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50458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0155" y="0"/>
            <a:ext cx="9325103" cy="112527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20155" y="1575383"/>
            <a:ext cx="9325103" cy="445576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D4D5C8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D4D5C8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D4D5C8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D4D5C8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D4D5C8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0" y="6256139"/>
            <a:ext cx="431800" cy="35877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6275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D948-D3E9-49AD-8677-2EE7644CF704}" type="datetimeFigureOut">
              <a:rPr lang="he-IL" smtClean="0"/>
              <a:t>ז'/כסלו/תשע"ז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7377-FB25-4256-A49A-E999458FD3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487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539750" y="269875"/>
            <a:ext cx="97567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539750" y="1574800"/>
            <a:ext cx="97567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0369550" y="6392863"/>
            <a:ext cx="431800" cy="358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002E67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0D947B-26DD-4DCE-9582-50256094260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E67"/>
          </a:solidFill>
          <a:latin typeface="Heebo" panose="00000500000000000000" pitchFamily="50" charset="-79"/>
          <a:ea typeface="+mj-ea"/>
          <a:cs typeface="Heebo" panose="00000500000000000000" pitchFamily="50" charset="-79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rgbClr val="002E67"/>
          </a:solidFill>
          <a:latin typeface="Calibri" pitchFamily="34" charset="0"/>
          <a:cs typeface="ReformaNarrowMedium" pitchFamily="2" charset="-79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rgbClr val="002E67"/>
          </a:solidFill>
          <a:latin typeface="Calibri" pitchFamily="34" charset="0"/>
          <a:cs typeface="ReformaNarrowMedium" pitchFamily="2" charset="-79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rgbClr val="002E67"/>
          </a:solidFill>
          <a:latin typeface="Calibri" pitchFamily="34" charset="0"/>
          <a:cs typeface="ReformaNarrowMedium" pitchFamily="2" charset="-79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rgbClr val="002E67"/>
          </a:solidFill>
          <a:latin typeface="Calibri" pitchFamily="34" charset="0"/>
          <a:cs typeface="ReformaNarrowMedium" pitchFamily="2" charset="-79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002E67"/>
        </a:buClr>
        <a:buFont typeface="Arial" panose="020B0604020202020204" pitchFamily="34" charset="0"/>
        <a:buChar char="•"/>
        <a:defRPr sz="3000" kern="1200">
          <a:solidFill>
            <a:srgbClr val="002E67"/>
          </a:solidFill>
          <a:latin typeface="Heebo" panose="00000500000000000000" pitchFamily="50" charset="-79"/>
          <a:ea typeface="+mn-ea"/>
          <a:cs typeface="Heebo" panose="00000500000000000000" pitchFamily="50" charset="-79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rgbClr val="002E67"/>
        </a:buClr>
        <a:buFont typeface="Arial" panose="020B0604020202020204" pitchFamily="34" charset="0"/>
        <a:buChar char="•"/>
        <a:defRPr sz="2800" kern="1200">
          <a:solidFill>
            <a:srgbClr val="002E67"/>
          </a:solidFill>
          <a:latin typeface="Heebo" panose="00000500000000000000" pitchFamily="50" charset="-79"/>
          <a:ea typeface="+mn-ea"/>
          <a:cs typeface="Heebo" panose="00000500000000000000" pitchFamily="50" charset="-79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rgbClr val="002E67"/>
        </a:buClr>
        <a:buFont typeface="Arial" panose="020B0604020202020204" pitchFamily="34" charset="0"/>
        <a:buChar char="•"/>
        <a:defRPr sz="2600" kern="1200">
          <a:solidFill>
            <a:srgbClr val="002E67"/>
          </a:solidFill>
          <a:latin typeface="Heebo" panose="00000500000000000000" pitchFamily="50" charset="-79"/>
          <a:ea typeface="+mn-ea"/>
          <a:cs typeface="Heebo" panose="00000500000000000000" pitchFamily="50" charset="-79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rgbClr val="002E67"/>
        </a:buClr>
        <a:buFont typeface="Arial" panose="020B0604020202020204" pitchFamily="34" charset="0"/>
        <a:buChar char="•"/>
        <a:defRPr sz="2400" kern="1200">
          <a:solidFill>
            <a:srgbClr val="002E67"/>
          </a:solidFill>
          <a:latin typeface="Heebo" panose="00000500000000000000" pitchFamily="50" charset="-79"/>
          <a:ea typeface="+mn-ea"/>
          <a:cs typeface="Heebo" panose="00000500000000000000" pitchFamily="50" charset="-79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rgbClr val="002E67"/>
        </a:buClr>
        <a:buFont typeface="Arial" panose="020B0604020202020204" pitchFamily="34" charset="0"/>
        <a:buChar char="•"/>
        <a:defRPr sz="2200" kern="1200">
          <a:solidFill>
            <a:srgbClr val="002E67"/>
          </a:solidFill>
          <a:latin typeface="Heebo" panose="00000500000000000000" pitchFamily="50" charset="-79"/>
          <a:ea typeface="+mn-ea"/>
          <a:cs typeface="Heebo" panose="00000500000000000000" pitchFamily="50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6033" y="1647627"/>
            <a:ext cx="7560945" cy="1176903"/>
          </a:xfrm>
        </p:spPr>
        <p:txBody>
          <a:bodyPr/>
          <a:lstStyle/>
          <a:p>
            <a:r>
              <a:rPr lang="he-IL" sz="4400" dirty="0"/>
              <a:t>אזרחות פורטוגלית (וספרדית) </a:t>
            </a:r>
            <a:br>
              <a:rPr lang="en-US" dirty="0"/>
            </a:br>
            <a:r>
              <a:rPr lang="he-IL" b="0" dirty="0"/>
              <a:t>זווית אישית ומקצועית </a:t>
            </a:r>
            <a:r>
              <a:rPr lang="he-IL" sz="2800" b="0" dirty="0"/>
              <a:t>(5.12.16)</a:t>
            </a:r>
            <a:endParaRPr lang="en-US" sz="2800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6034" y="3049584"/>
            <a:ext cx="7560945" cy="990051"/>
          </a:xfrm>
        </p:spPr>
        <p:txBody>
          <a:bodyPr/>
          <a:lstStyle/>
          <a:p>
            <a:r>
              <a:rPr lang="he-IL" sz="4000" b="1" dirty="0"/>
              <a:t>עו"ד יורם זרה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92863"/>
            <a:ext cx="431800" cy="358775"/>
          </a:xfrm>
        </p:spPr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3" y="2961080"/>
            <a:ext cx="7200000" cy="54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1" y="3441348"/>
            <a:ext cx="2448272" cy="3102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3" y="1719635"/>
            <a:ext cx="2250651" cy="20522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5844" y="3705730"/>
            <a:ext cx="3291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D4D5C8"/>
                </a:solidFill>
                <a:latin typeface="Roboto" pitchFamily="2" charset="0"/>
                <a:ea typeface="Roboto" pitchFamily="2" charset="0"/>
              </a:rPr>
              <a:t>yoram@zaralaw.co.il</a:t>
            </a:r>
          </a:p>
        </p:txBody>
      </p:sp>
    </p:spTree>
    <p:extLst>
      <p:ext uri="{BB962C8B-B14F-4D97-AF65-F5344CB8AC3E}">
        <p14:creationId xmlns:p14="http://schemas.microsoft.com/office/powerpoint/2010/main" val="25088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למה להם כל העניין הזה?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dirty="0"/>
              <a:t>חשבונות נפש פוסט קולוניאליסטים</a:t>
            </a:r>
            <a:br>
              <a:rPr lang="en-US" sz="3200" dirty="0"/>
            </a:br>
            <a:r>
              <a:rPr lang="he-IL" sz="3200" dirty="0"/>
              <a:t>איפה היינו לו לא גרשנו?</a:t>
            </a:r>
          </a:p>
          <a:p>
            <a:r>
              <a:rPr lang="he-IL" sz="3200" dirty="0"/>
              <a:t>משבר כלכלי, ילודה נמוכה ובריחת צעירים</a:t>
            </a:r>
          </a:p>
          <a:p>
            <a:r>
              <a:rPr lang="he-IL" sz="3200" dirty="0"/>
              <a:t>חלק ממדיניות לעידוד הגירה (תכניות לקולוניות), </a:t>
            </a:r>
            <a:br>
              <a:rPr lang="en-US" sz="3200" dirty="0"/>
            </a:br>
            <a:r>
              <a:rPr lang="he-IL" sz="3200" dirty="0"/>
              <a:t>ויזת זהב</a:t>
            </a:r>
          </a:p>
          <a:p>
            <a:r>
              <a:rPr lang="he-IL" sz="3200" dirty="0"/>
              <a:t>מבקשים בעלי ממון, משכילים, בחלקם ממדינות בעלות תל"ג לנפש גבוה מפורטוגל</a:t>
            </a:r>
          </a:p>
          <a:p>
            <a:r>
              <a:rPr lang="he-IL" sz="3200" dirty="0"/>
              <a:t>מה כבר יקרה?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449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מתי זה ייפסק?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dirty="0"/>
              <a:t>שינוי דרמטי במספרים</a:t>
            </a:r>
          </a:p>
          <a:p>
            <a:r>
              <a:rPr lang="he-IL" sz="3200" dirty="0"/>
              <a:t>שינוי האקלים הפוליטי</a:t>
            </a:r>
          </a:p>
          <a:p>
            <a:r>
              <a:rPr lang="he-IL" sz="3200" dirty="0"/>
              <a:t>שינוי כלכלי דרמטי</a:t>
            </a:r>
          </a:p>
          <a:p>
            <a:r>
              <a:rPr lang="he-IL" sz="3200" dirty="0"/>
              <a:t>פרשיית שחיתות (חלילה)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044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56259" y="1469806"/>
            <a:ext cx="7560945" cy="1176903"/>
          </a:xfrm>
        </p:spPr>
        <p:txBody>
          <a:bodyPr/>
          <a:lstStyle/>
          <a:p>
            <a:pPr algn="ctr"/>
            <a:r>
              <a:rPr lang="he-IL" dirty="0"/>
              <a:t>תודה רבה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56259" y="2871763"/>
            <a:ext cx="7560945" cy="990051"/>
          </a:xfrm>
        </p:spPr>
        <p:txBody>
          <a:bodyPr/>
          <a:lstStyle/>
          <a:p>
            <a:pPr algn="ctr"/>
            <a:r>
              <a:rPr lang="en-US" dirty="0"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yoram@zaralaw.co.il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56338"/>
            <a:ext cx="431800" cy="358775"/>
          </a:xfrm>
        </p:spPr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55" y="4086868"/>
            <a:ext cx="2160836" cy="19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5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עליי..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עו"ד</a:t>
            </a:r>
          </a:p>
          <a:p>
            <a:r>
              <a:rPr lang="he-IL" dirty="0"/>
              <a:t>יהודי ספרדי ממוצא טורקי</a:t>
            </a:r>
          </a:p>
          <a:p>
            <a:r>
              <a:rPr lang="he-IL" dirty="0"/>
              <a:t>צאצא של רבי יעקב אבן חביב </a:t>
            </a:r>
            <a:br>
              <a:rPr lang="en-US" dirty="0"/>
            </a:br>
            <a:r>
              <a:rPr lang="he-IL" dirty="0"/>
              <a:t>שגורש מספרד ומפורטוגל במאה ה</a:t>
            </a:r>
            <a:r>
              <a:rPr lang="en-US" dirty="0"/>
              <a:t>-</a:t>
            </a:r>
            <a:r>
              <a:rPr lang="he-IL" dirty="0"/>
              <a:t>15</a:t>
            </a:r>
          </a:p>
          <a:p>
            <a:r>
              <a:rPr lang="he-IL" dirty="0"/>
              <a:t>אזרח פורטוגלי מספטמבר 2016</a:t>
            </a:r>
          </a:p>
          <a:p>
            <a:r>
              <a:rPr lang="he-IL" dirty="0"/>
              <a:t>אחי אריק מדריך טיולים בליסבון עם רעיה</a:t>
            </a:r>
            <a:br>
              <a:rPr lang="en-US" dirty="0"/>
            </a:br>
            <a:r>
              <a:rPr lang="he-IL" dirty="0"/>
              <a:t>פורטוגלית וילדה בת שנה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2</a:t>
            </a:fld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719635"/>
            <a:ext cx="3233738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3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b="0" dirty="0"/>
              <a:t>אזרחות אירופית ליהודים ספרדים – </a:t>
            </a:r>
            <a:br>
              <a:rPr lang="en-US" dirty="0"/>
            </a:br>
            <a:r>
              <a:rPr lang="he-IL" b="1" dirty="0"/>
              <a:t>כמעט מאוחר מדי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קהילות ספרדיות ופורטוגזיות גדולות ומשמעותיות הושמדו בשואה – סלוניקי ואמסטרדם</a:t>
            </a:r>
          </a:p>
          <a:p>
            <a:r>
              <a:rPr lang="he-IL" dirty="0"/>
              <a:t>מדינות מודרניות נלחמו בשפות של מיעוטים (כמו הלדינו)  כדי להכחידן – טורקיה, ישראל</a:t>
            </a:r>
          </a:p>
          <a:p>
            <a:r>
              <a:rPr lang="he-IL" dirty="0"/>
              <a:t>גלובליזציה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432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החוק בספרד מ 2005-2015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יהודים ספרדים יכלו להגיש בקשה לאזרחות על בסיס החלטת ממשלה – בלי קריטריונים ברורים, ובלי לו"ז. </a:t>
            </a:r>
            <a:br>
              <a:rPr lang="en-US" dirty="0"/>
            </a:br>
            <a:r>
              <a:rPr lang="he-IL" dirty="0"/>
              <a:t>בנוסף, נדרש ויתור על אזרחות אחרת</a:t>
            </a:r>
          </a:p>
          <a:p>
            <a:r>
              <a:rPr lang="he-IL" dirty="0"/>
              <a:t>עד 2015 הוגשו כ-4000 בקשות שחלקן חיכה כמעט </a:t>
            </a:r>
            <a:br>
              <a:rPr lang="en-US" dirty="0"/>
            </a:br>
            <a:r>
              <a:rPr lang="he-IL" dirty="0"/>
              <a:t>עשור למענה</a:t>
            </a:r>
          </a:p>
          <a:p>
            <a:r>
              <a:rPr lang="he-IL" dirty="0"/>
              <a:t>ב-2015 אושרו כל הבקשות עם כניסת החוק החדש</a:t>
            </a:r>
            <a:br>
              <a:rPr lang="he-IL" dirty="0"/>
            </a:br>
            <a:r>
              <a:rPr lang="he-IL" dirty="0"/>
              <a:t>מרבית המקבלים – יהודים טורקים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891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החוק החדש בספרד </a:t>
            </a:r>
            <a:r>
              <a:rPr lang="he-IL" sz="3200" b="0" dirty="0"/>
              <a:t>(לא פשוט)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סד זמן של 3 שנים</a:t>
            </a:r>
          </a:p>
          <a:p>
            <a:r>
              <a:rPr lang="he-IL" dirty="0"/>
              <a:t>בחינה בספרדית</a:t>
            </a:r>
          </a:p>
          <a:p>
            <a:r>
              <a:rPr lang="he-IL" dirty="0"/>
              <a:t>בחינה בידע כללי</a:t>
            </a:r>
          </a:p>
          <a:p>
            <a:r>
              <a:rPr lang="he-IL" dirty="0"/>
              <a:t>חובת להגיע לראיון בספרד</a:t>
            </a:r>
          </a:p>
          <a:p>
            <a:r>
              <a:rPr lang="he-IL" dirty="0"/>
              <a:t>תרגום מסמכים אצל מתורגמנית</a:t>
            </a:r>
            <a:br>
              <a:rPr lang="en-US" dirty="0"/>
            </a:br>
            <a:r>
              <a:rPr lang="he-IL" dirty="0"/>
              <a:t>מוסמכת אחת בישראל</a:t>
            </a:r>
            <a:br>
              <a:rPr lang="he-IL" dirty="0"/>
            </a:br>
            <a:r>
              <a:rPr lang="he-IL" dirty="0"/>
              <a:t>ועוד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776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התוצאה הלא מפתיעה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55" y="1960962"/>
            <a:ext cx="9325103" cy="2304492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בשנה הראשונה לתוקפו של החוק החדש, </a:t>
            </a:r>
            <a:br>
              <a:rPr lang="en-US" dirty="0"/>
            </a:br>
            <a:r>
              <a:rPr lang="he-IL" sz="6600" b="1" dirty="0"/>
              <a:t>רק 3 מבקשים</a:t>
            </a:r>
            <a:br>
              <a:rPr lang="en-US" dirty="0"/>
            </a:br>
            <a:r>
              <a:rPr lang="he-IL" dirty="0"/>
              <a:t>קבלו אזרחות ספרדית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75"/>
            <a:ext cx="10801350" cy="4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6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83" y="0"/>
            <a:ext cx="9973175" cy="1125273"/>
          </a:xfrm>
        </p:spPr>
        <p:txBody>
          <a:bodyPr/>
          <a:lstStyle/>
          <a:p>
            <a:r>
              <a:rPr lang="he-IL" b="1" dirty="0"/>
              <a:t>האלטרנטיבה החדשה - פורטוגל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החוק נכנס לתוקפו במרץ 2015</a:t>
            </a:r>
          </a:p>
          <a:p>
            <a:r>
              <a:rPr lang="he-IL" dirty="0"/>
              <a:t>הוגשו מכוחו כ</a:t>
            </a:r>
            <a:r>
              <a:rPr lang="en-US" dirty="0"/>
              <a:t>-</a:t>
            </a:r>
            <a:r>
              <a:rPr lang="he-IL" dirty="0"/>
              <a:t>4000 בקשות</a:t>
            </a:r>
          </a:p>
          <a:p>
            <a:r>
              <a:rPr lang="he-IL" dirty="0"/>
              <a:t>קבלו אזרחות 300 מבקשים</a:t>
            </a:r>
            <a:br>
              <a:rPr lang="he-IL" dirty="0"/>
            </a:br>
            <a:endParaRPr lang="he-IL" dirty="0"/>
          </a:p>
          <a:p>
            <a:pPr marL="0" indent="0">
              <a:buNone/>
            </a:pPr>
            <a:r>
              <a:rPr lang="he-IL" sz="4000" b="1" dirty="0">
                <a:solidFill>
                  <a:schemeClr val="bg1"/>
                </a:solidFill>
              </a:rPr>
              <a:t>למה רק 300?</a:t>
            </a:r>
          </a:p>
          <a:p>
            <a:r>
              <a:rPr lang="he-IL" dirty="0"/>
              <a:t>הגשות לא מקצועיות + איטיות בעיבוד בקשות בממשלה</a:t>
            </a:r>
          </a:p>
          <a:p>
            <a:r>
              <a:rPr lang="he-IL" dirty="0"/>
              <a:t>זמן מוערך לקבלת אזרחות בבקשה תקינה כשנה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734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7" y="0"/>
            <a:ext cx="9757151" cy="1125273"/>
          </a:xfrm>
        </p:spPr>
        <p:txBody>
          <a:bodyPr/>
          <a:lstStyle/>
          <a:p>
            <a:r>
              <a:rPr lang="he-IL" sz="3600" b="1" dirty="0"/>
              <a:t>פרופיל המבקש הטיפוסי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טורקיה – היהודים לאן?</a:t>
            </a:r>
          </a:p>
          <a:p>
            <a:r>
              <a:rPr lang="he-IL" dirty="0"/>
              <a:t>ישראל – "מישהו עובד עלי?"</a:t>
            </a:r>
          </a:p>
          <a:p>
            <a:r>
              <a:rPr lang="he-IL" dirty="0"/>
              <a:t>ארה"ב – סנטימנט ומיסים</a:t>
            </a:r>
          </a:p>
          <a:p>
            <a:r>
              <a:rPr lang="he-IL" dirty="0"/>
              <a:t>ברזיל – בעיית האנוסים</a:t>
            </a:r>
          </a:p>
          <a:p>
            <a:r>
              <a:rPr lang="he-IL" dirty="0"/>
              <a:t>אנגליה – התעוררות </a:t>
            </a:r>
            <a:r>
              <a:rPr lang="en-US" dirty="0"/>
              <a:t>Brexit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420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מספר בקשות נמוך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3200" b="1" dirty="0"/>
              <a:t>כותרות בעיתונים, מיליוני זכאים, למה רק 4000 בקשות הוגשו בפורטוגל?</a:t>
            </a:r>
          </a:p>
          <a:p>
            <a:r>
              <a:rPr lang="he-IL" dirty="0"/>
              <a:t>חוסר מודעות (או אמונה) בחוק</a:t>
            </a:r>
          </a:p>
          <a:p>
            <a:r>
              <a:rPr lang="he-IL" dirty="0"/>
              <a:t>אירופה אולי פחות אטרקטיבית </a:t>
            </a:r>
            <a:r>
              <a:rPr lang="he-IL" dirty="0" err="1"/>
              <a:t>מבעבר</a:t>
            </a:r>
            <a:endParaRPr lang="he-IL" dirty="0"/>
          </a:p>
          <a:p>
            <a:r>
              <a:rPr lang="he-IL" dirty="0"/>
              <a:t>העדר רצון להמתין כשנה שנתיים עד לקבלת האזרחות</a:t>
            </a:r>
          </a:p>
          <a:p>
            <a:r>
              <a:rPr lang="he-IL" dirty="0"/>
              <a:t>אי רצון להשקיע כסף בתהליך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A12F74-F03A-41E5-A538-16EADA363D77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2937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253</Words>
  <Application>Microsoft Office PowerPoint</Application>
  <PresentationFormat>מותאם אישית</PresentationFormat>
  <Paragraphs>69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Arial</vt:lpstr>
      <vt:lpstr>Calibri</vt:lpstr>
      <vt:lpstr>Heebo</vt:lpstr>
      <vt:lpstr>ReformaNarrowMedium</vt:lpstr>
      <vt:lpstr>Roboto</vt:lpstr>
      <vt:lpstr>Times New Roman</vt:lpstr>
      <vt:lpstr>ערכת נושא Office</vt:lpstr>
      <vt:lpstr>אזרחות פורטוגלית (וספרדית)  זווית אישית ומקצועית (5.12.16)</vt:lpstr>
      <vt:lpstr>עליי..</vt:lpstr>
      <vt:lpstr>אזרחות אירופית ליהודים ספרדים –  כמעט מאוחר מדי</vt:lpstr>
      <vt:lpstr>החוק בספרד מ 2005-2015</vt:lpstr>
      <vt:lpstr>החוק החדש בספרד (לא פשוט)</vt:lpstr>
      <vt:lpstr>התוצאה הלא מפתיעה</vt:lpstr>
      <vt:lpstr>האלטרנטיבה החדשה - פורטוגל</vt:lpstr>
      <vt:lpstr>פרופיל המבקש הטיפוסי</vt:lpstr>
      <vt:lpstr>מספר בקשות נמוך</vt:lpstr>
      <vt:lpstr>למה להם כל העניין הזה?</vt:lpstr>
      <vt:lpstr>מתי זה ייפסק?</vt:lpstr>
      <vt:lpstr>תודה רבה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הנפקה וצמיחה בבורסה בתל-אביב</dc:title>
  <dc:creator>Lior Navon</dc:creator>
  <cp:lastModifiedBy>Yoram Zara</cp:lastModifiedBy>
  <cp:revision>48</cp:revision>
  <dcterms:modified xsi:type="dcterms:W3CDTF">2016-12-07T12:47:24Z</dcterms:modified>
</cp:coreProperties>
</file>